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8" r:id="rId4"/>
    <p:sldId id="269" r:id="rId5"/>
    <p:sldId id="270" r:id="rId6"/>
    <p:sldId id="271" r:id="rId7"/>
    <p:sldId id="259" r:id="rId8"/>
    <p:sldId id="260" r:id="rId9"/>
    <p:sldId id="272" r:id="rId10"/>
    <p:sldId id="274" r:id="rId11"/>
    <p:sldId id="273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65"/>
    <p:restoredTop sz="96012"/>
  </p:normalViewPr>
  <p:slideViewPr>
    <p:cSldViewPr snapToGrid="0" snapToObjects="1">
      <p:cViewPr varScale="1">
        <p:scale>
          <a:sx n="85" d="100"/>
          <a:sy n="85" d="100"/>
        </p:scale>
        <p:origin x="84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A0E45-3371-8845-BF4C-2B7C2E3B6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67" y="3055355"/>
            <a:ext cx="9089571" cy="1826581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The Mission of Dayton Independent Schools is to Inspire, Engage and Grow each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our Students.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77174F-5BFA-754E-8401-826737238A16}"/>
              </a:ext>
            </a:extLst>
          </p:cNvPr>
          <p:cNvSpPr txBox="1"/>
          <p:nvPr/>
        </p:nvSpPr>
        <p:spPr>
          <a:xfrm>
            <a:off x="1924272" y="1783828"/>
            <a:ext cx="8343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92D050"/>
                </a:solidFill>
              </a:rPr>
              <a:t>Dayton Independent Schools</a:t>
            </a:r>
          </a:p>
        </p:txBody>
      </p:sp>
    </p:spTree>
    <p:extLst>
      <p:ext uri="{BB962C8B-B14F-4D97-AF65-F5344CB8AC3E}">
        <p14:creationId xmlns:p14="http://schemas.microsoft.com/office/powerpoint/2010/main" val="268655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28BBC9-31FC-8349-8C5A-6AF99ACCB299}"/>
              </a:ext>
            </a:extLst>
          </p:cNvPr>
          <p:cNvSpPr txBox="1"/>
          <p:nvPr/>
        </p:nvSpPr>
        <p:spPr>
          <a:xfrm>
            <a:off x="704538" y="214810"/>
            <a:ext cx="7899817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Family Resource Centers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 active Resource Center in each school that meets and supports the basic needs of students and families.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Food Pantry serves and Food Packs for weekends</a:t>
            </a:r>
          </a:p>
          <a:p>
            <a:endParaRPr lang="en-US" dirty="0"/>
          </a:p>
          <a:p>
            <a:r>
              <a:rPr lang="en-US" b="1" dirty="0" err="1"/>
              <a:t>HealthPoint</a:t>
            </a:r>
            <a:r>
              <a:rPr lang="en-US" b="1" dirty="0"/>
              <a:t> School Clinic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have a full-time nurse, a nurse assistant, and a Nurse Practitioner who provide fundamental health care for students and families.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/>
              <a:t>Mental Health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have 2 full time counselors and  3 Mental Health Therapists  supporting children.</a:t>
            </a:r>
          </a:p>
          <a:p>
            <a:endParaRPr lang="en-US" dirty="0"/>
          </a:p>
          <a:p>
            <a:r>
              <a:rPr lang="en-US" b="1" dirty="0"/>
              <a:t>School Resource Officer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collaborate with the City of Dayton to provide an on campus police officer to protect and serve our students, staff and families</a:t>
            </a:r>
          </a:p>
          <a:p>
            <a:endParaRPr lang="en-US" dirty="0"/>
          </a:p>
          <a:p>
            <a:r>
              <a:rPr lang="en-US" b="1" dirty="0"/>
              <a:t>Facilities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Significant improvement to learning environment on the inside of the building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Major renovation to exterior of high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District has purchased multiple pieces of property between two school buildings to achieve the goal of having an on campus sports complex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04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8F374-AE87-5241-8866-B702AE1F7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Children we Serve…</a:t>
            </a:r>
            <a:br>
              <a:rPr lang="en-US" dirty="0"/>
            </a:br>
            <a:r>
              <a:rPr lang="en-US" dirty="0"/>
              <a:t>                                    The Mission we Have.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61C1BA-43EA-B34F-B871-D5786104480C}"/>
              </a:ext>
            </a:extLst>
          </p:cNvPr>
          <p:cNvSpPr txBox="1"/>
          <p:nvPr/>
        </p:nvSpPr>
        <p:spPr>
          <a:xfrm>
            <a:off x="1012371" y="1705429"/>
            <a:ext cx="799011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NKY Region % of Children living in Poverty: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Covington: 28.7%</a:t>
            </a:r>
          </a:p>
          <a:p>
            <a:pPr algn="ctr"/>
            <a:r>
              <a:rPr lang="en-US" b="1" dirty="0"/>
              <a:t>Dayton: 25.4%</a:t>
            </a:r>
            <a:endParaRPr lang="en-US" dirty="0"/>
          </a:p>
          <a:p>
            <a:pPr algn="ctr"/>
            <a:r>
              <a:rPr lang="en-US" dirty="0"/>
              <a:t>Newport: 25.1%</a:t>
            </a:r>
          </a:p>
          <a:p>
            <a:pPr algn="ctr"/>
            <a:r>
              <a:rPr lang="en-US" dirty="0"/>
              <a:t>Southgate: 20.7%</a:t>
            </a:r>
          </a:p>
          <a:p>
            <a:pPr algn="ctr"/>
            <a:r>
              <a:rPr lang="en-US" dirty="0"/>
              <a:t>Erlanger: 15.9%</a:t>
            </a:r>
          </a:p>
          <a:p>
            <a:pPr algn="ctr"/>
            <a:r>
              <a:rPr lang="en-US" dirty="0"/>
              <a:t>Ludlow: 15.6%</a:t>
            </a:r>
          </a:p>
          <a:p>
            <a:pPr algn="ctr"/>
            <a:r>
              <a:rPr lang="en-US" dirty="0"/>
              <a:t>Bellevue: 12.4%</a:t>
            </a:r>
          </a:p>
          <a:p>
            <a:pPr algn="ctr"/>
            <a:r>
              <a:rPr lang="en-US" dirty="0"/>
              <a:t>Walton Verona: 8.8%</a:t>
            </a:r>
          </a:p>
          <a:p>
            <a:pPr algn="ctr"/>
            <a:r>
              <a:rPr lang="en-US" dirty="0"/>
              <a:t>Kenton County: 7.7%</a:t>
            </a:r>
          </a:p>
          <a:p>
            <a:pPr algn="ctr"/>
            <a:r>
              <a:rPr lang="en-US" dirty="0"/>
              <a:t>Campbell County: 7.5%</a:t>
            </a:r>
          </a:p>
          <a:p>
            <a:pPr algn="ctr"/>
            <a:r>
              <a:rPr lang="en-US" dirty="0"/>
              <a:t>Boone County: 7.0%</a:t>
            </a:r>
          </a:p>
          <a:p>
            <a:pPr algn="ctr"/>
            <a:r>
              <a:rPr lang="en-US" dirty="0"/>
              <a:t>Beechwood: 3.4%</a:t>
            </a:r>
          </a:p>
          <a:p>
            <a:pPr algn="ctr"/>
            <a:r>
              <a:rPr lang="en-US" dirty="0"/>
              <a:t>Fort Thomas: 3.1%</a:t>
            </a:r>
          </a:p>
          <a:p>
            <a:pPr algn="ctr"/>
            <a:endParaRPr lang="en-US" dirty="0"/>
          </a:p>
          <a:p>
            <a:r>
              <a:rPr lang="en-US" dirty="0"/>
              <a:t>*Family of 4 under $26,172 in income</a:t>
            </a:r>
          </a:p>
        </p:txBody>
      </p:sp>
    </p:spTree>
    <p:extLst>
      <p:ext uri="{BB962C8B-B14F-4D97-AF65-F5344CB8AC3E}">
        <p14:creationId xmlns:p14="http://schemas.microsoft.com/office/powerpoint/2010/main" val="589473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5FE0D-EB06-8C46-BA95-7DD5DFA91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and Opportunities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2F0E8F-4CE4-A340-A86A-2E20D9E6AA12}"/>
              </a:ext>
            </a:extLst>
          </p:cNvPr>
          <p:cNvSpPr txBox="1"/>
          <p:nvPr/>
        </p:nvSpPr>
        <p:spPr>
          <a:xfrm>
            <a:off x="816429" y="1712686"/>
            <a:ext cx="73805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Student Enrollment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Housing 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Pandemic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Student and Family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Our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Our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Property Development in Dayton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Our 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C12FA8-F86B-9647-90F3-763417EF6EEC}"/>
              </a:ext>
            </a:extLst>
          </p:cNvPr>
          <p:cNvSpPr txBox="1"/>
          <p:nvPr/>
        </p:nvSpPr>
        <p:spPr>
          <a:xfrm>
            <a:off x="816429" y="5769429"/>
            <a:ext cx="6411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92D050"/>
                </a:solidFill>
              </a:rPr>
              <a:t>Here We Grow!</a:t>
            </a:r>
          </a:p>
        </p:txBody>
      </p:sp>
    </p:spTree>
    <p:extLst>
      <p:ext uri="{BB962C8B-B14F-4D97-AF65-F5344CB8AC3E}">
        <p14:creationId xmlns:p14="http://schemas.microsoft.com/office/powerpoint/2010/main" val="312283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648F-469B-7D49-A251-0E9A94439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02" y="2789597"/>
            <a:ext cx="8596668" cy="2426505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From Academics to Athletics…</a:t>
            </a:r>
            <a:br>
              <a:rPr lang="en-US" dirty="0"/>
            </a:br>
            <a:br>
              <a:rPr lang="en-US" dirty="0"/>
            </a:br>
            <a:r>
              <a:rPr lang="en-US" dirty="0"/>
              <a:t>From Nutrition to Mental Health…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om Family Support to Physical Health…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Starting at Birth…well into College</a:t>
            </a:r>
          </a:p>
        </p:txBody>
      </p:sp>
    </p:spTree>
    <p:extLst>
      <p:ext uri="{BB962C8B-B14F-4D97-AF65-F5344CB8AC3E}">
        <p14:creationId xmlns:p14="http://schemas.microsoft.com/office/powerpoint/2010/main" val="1969279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9D4CCF-753F-FE42-8623-BBB887694CFE}"/>
              </a:ext>
            </a:extLst>
          </p:cNvPr>
          <p:cNvSpPr txBox="1"/>
          <p:nvPr/>
        </p:nvSpPr>
        <p:spPr>
          <a:xfrm>
            <a:off x="696686" y="1228397"/>
            <a:ext cx="588917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Joseph McGuire is our first junior to attend </a:t>
            </a:r>
            <a:r>
              <a:rPr lang="en-US" sz="2000" b="1" dirty="0"/>
              <a:t>Gateway </a:t>
            </a:r>
            <a:r>
              <a:rPr lang="en-US" sz="2000" dirty="0"/>
              <a:t>for CIT (Computer Information Technology) courses. He was one of the highest achieving students in his classes last year (including the adults in the courses) and earned the </a:t>
            </a:r>
            <a:r>
              <a:rPr lang="en-US" sz="2000" b="1" dirty="0" err="1"/>
              <a:t>TestOut</a:t>
            </a:r>
            <a:r>
              <a:rPr lang="en-US" sz="2000" b="1" dirty="0"/>
              <a:t> Pro certification and the A+ certification. </a:t>
            </a:r>
            <a:r>
              <a:rPr lang="en-US" sz="2000" dirty="0"/>
              <a:t>Joseph is finishing up his minimum high school requirements for the state of KY as a dual credit student and completing more CIT courses currently in his Senior year. </a:t>
            </a:r>
            <a:r>
              <a:rPr lang="en-US" sz="2000" b="1" dirty="0"/>
              <a:t>He is also doing this while working as IT support for our district. </a:t>
            </a:r>
            <a:r>
              <a:rPr lang="en-US" sz="2000" dirty="0"/>
              <a:t>Joseph just completed his certification for </a:t>
            </a:r>
            <a:r>
              <a:rPr lang="en-US" sz="2000" dirty="0" err="1"/>
              <a:t>SecurityPro</a:t>
            </a:r>
            <a:r>
              <a:rPr lang="en-US" sz="2000" dirty="0"/>
              <a:t>. With this certification, there is a salary range of $56,000 - $78,000! 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D41747-9CCB-674A-B436-D64FBC4F1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6900" y="2139043"/>
            <a:ext cx="22606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982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E846A1-2136-5948-87FA-4F0B6493C4E0}"/>
              </a:ext>
            </a:extLst>
          </p:cNvPr>
          <p:cNvSpPr txBox="1"/>
          <p:nvPr/>
        </p:nvSpPr>
        <p:spPr>
          <a:xfrm>
            <a:off x="539646" y="540204"/>
            <a:ext cx="843642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Devin </a:t>
            </a:r>
            <a:r>
              <a:rPr lang="en-US" dirty="0" err="1"/>
              <a:t>Schloemer</a:t>
            </a:r>
            <a:r>
              <a:rPr lang="en-US" dirty="0"/>
              <a:t> came to Dayton for his Junior year of high school and stated that he wanted to pursue </a:t>
            </a:r>
            <a:r>
              <a:rPr lang="en-US" b="1" dirty="0"/>
              <a:t>a career in HVAC after high schoo</a:t>
            </a:r>
            <a:r>
              <a:rPr lang="en-US" dirty="0"/>
              <a:t>l. Due to us not being able to offer that at the ATC or at Dayton High School, he has been attending </a:t>
            </a:r>
            <a:r>
              <a:rPr lang="en-US" b="1" dirty="0"/>
              <a:t>Gateway to complete his HVAC courses </a:t>
            </a:r>
            <a:r>
              <a:rPr lang="en-US" dirty="0"/>
              <a:t>to hopefully finish the certification program by the time he graduates. He is finishing up his minimum high school requirements for the state of Kentucky online and </a:t>
            </a:r>
            <a:r>
              <a:rPr lang="en-US" b="1" dirty="0"/>
              <a:t>goes to Gateway in the evenings to complete the HVAC courses.</a:t>
            </a:r>
            <a:r>
              <a:rPr lang="en-US" dirty="0"/>
              <a:t> </a:t>
            </a:r>
            <a:r>
              <a:rPr lang="en-US" b="1" dirty="0"/>
              <a:t>He is currently working in the HVAC field </a:t>
            </a:r>
            <a:r>
              <a:rPr lang="en-US" dirty="0"/>
              <a:t>and will hopefully continue that after high school. Due to Devin's high academic achievement and his self-discipline to motivate himself and have a high work ethic, he does not attend classes on campus and is able to work and maintain high grades.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940839-D3DC-4F48-93CE-EACF0B0E09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8043" y="3679525"/>
            <a:ext cx="3743285" cy="2822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707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055B06-0BBF-F849-B537-582E16299E51}"/>
              </a:ext>
            </a:extLst>
          </p:cNvPr>
          <p:cNvSpPr txBox="1"/>
          <p:nvPr/>
        </p:nvSpPr>
        <p:spPr>
          <a:xfrm>
            <a:off x="653143" y="1882638"/>
            <a:ext cx="509451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Nelleh</a:t>
            </a:r>
            <a:r>
              <a:rPr lang="en-US" sz="2000" dirty="0"/>
              <a:t> </a:t>
            </a:r>
            <a:r>
              <a:rPr lang="en-US" sz="2000" dirty="0" err="1"/>
              <a:t>Buschle</a:t>
            </a:r>
            <a:r>
              <a:rPr lang="en-US" sz="2000" dirty="0"/>
              <a:t> has been taking a </a:t>
            </a:r>
            <a:r>
              <a:rPr lang="en-US" sz="2000" b="1" dirty="0"/>
              <a:t>full college course load of classes for her Junior and Senior years at Northern Kentucky University.</a:t>
            </a:r>
            <a:r>
              <a:rPr lang="en-US" sz="2000" dirty="0"/>
              <a:t> She has completed some virtually and some in-person on campus at NKU. She will graduate from high school with enough credits to begin her education program immediately and hopefully have a </a:t>
            </a:r>
            <a:r>
              <a:rPr lang="en-US" sz="2000" b="1" dirty="0"/>
              <a:t>Bachelor's Degree within two years of graduating high school. </a:t>
            </a:r>
          </a:p>
          <a:p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BA67F5-51B8-D94B-9A4A-75D85675FD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6745" y="2119993"/>
            <a:ext cx="20447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627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84BBD7-85F9-504B-B603-A36FCE77AD49}"/>
              </a:ext>
            </a:extLst>
          </p:cNvPr>
          <p:cNvSpPr txBox="1"/>
          <p:nvPr/>
        </p:nvSpPr>
        <p:spPr>
          <a:xfrm>
            <a:off x="489857" y="544286"/>
            <a:ext cx="80989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Logan Turner and Alexander Yost are two Dayton High School students that have </a:t>
            </a:r>
            <a:r>
              <a:rPr lang="en-US" sz="2000" b="1" dirty="0"/>
              <a:t>attended the Campbell County Area Technical Center</a:t>
            </a:r>
            <a:r>
              <a:rPr lang="en-US" sz="2000" dirty="0"/>
              <a:t> for the last two years. They are both in the electrical program at the ATC and have </a:t>
            </a:r>
            <a:r>
              <a:rPr lang="en-US" sz="2000" b="1" dirty="0"/>
              <a:t>been working full-time during the day at local businesses in the electrical field</a:t>
            </a:r>
            <a:r>
              <a:rPr lang="en-US" sz="2000" dirty="0"/>
              <a:t>. Alex and Logan both are completing their minimum </a:t>
            </a:r>
            <a:r>
              <a:rPr lang="en-US" sz="2000" b="1" dirty="0"/>
              <a:t>high school requirements for the state of KY online </a:t>
            </a:r>
            <a:r>
              <a:rPr lang="en-US" sz="2000" dirty="0"/>
              <a:t>and checking in weekly with the ATC in order to make sure they achieve their career readiness certifications by the end of their Senior year.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132CB5-1052-9240-952E-C52A5CB9C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627663"/>
            <a:ext cx="2209800" cy="29337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9C6950E-A142-2647-92EE-F937DFEBBF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627663"/>
            <a:ext cx="2247900" cy="29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191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930DD-3E46-4C42-A34C-5A649802A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Student Achievement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826B8B-4E93-D949-A0D4-7450E0990027}"/>
              </a:ext>
            </a:extLst>
          </p:cNvPr>
          <p:cNvSpPr txBox="1"/>
          <p:nvPr/>
        </p:nvSpPr>
        <p:spPr>
          <a:xfrm>
            <a:off x="677334" y="1447086"/>
            <a:ext cx="814009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 Highest ACT among River City Districts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Graduation rate of 96.3%. Ranks 8/19 in NKY.</a:t>
            </a:r>
          </a:p>
          <a:p>
            <a:r>
              <a:rPr lang="en-US" sz="2400" dirty="0"/>
              <a:t>   State average is 90%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Top Performing Middle School among River City Districts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Top Performing District in Writing among River City Districts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Elementary and High School rank at or near the top in tested areas among River City Schools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6AB544-F4CA-5D41-A00C-640318C5884D}"/>
              </a:ext>
            </a:extLst>
          </p:cNvPr>
          <p:cNvSpPr txBox="1"/>
          <p:nvPr/>
        </p:nvSpPr>
        <p:spPr>
          <a:xfrm>
            <a:off x="9418819" y="4612609"/>
            <a:ext cx="277318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River City Districts:</a:t>
            </a:r>
          </a:p>
          <a:p>
            <a:r>
              <a:rPr lang="en-US" dirty="0"/>
              <a:t>Dayton</a:t>
            </a:r>
          </a:p>
          <a:p>
            <a:r>
              <a:rPr lang="en-US" dirty="0"/>
              <a:t>Bellevue</a:t>
            </a:r>
          </a:p>
          <a:p>
            <a:r>
              <a:rPr lang="en-US" dirty="0"/>
              <a:t>Ludlow</a:t>
            </a:r>
          </a:p>
          <a:p>
            <a:r>
              <a:rPr lang="en-US" dirty="0"/>
              <a:t>Covington</a:t>
            </a:r>
          </a:p>
          <a:p>
            <a:r>
              <a:rPr lang="en-US" dirty="0"/>
              <a:t>Newport</a:t>
            </a:r>
          </a:p>
          <a:p>
            <a:r>
              <a:rPr lang="en-US" dirty="0"/>
              <a:t>Erlanger</a:t>
            </a:r>
          </a:p>
        </p:txBody>
      </p:sp>
    </p:spTree>
    <p:extLst>
      <p:ext uri="{BB962C8B-B14F-4D97-AF65-F5344CB8AC3E}">
        <p14:creationId xmlns:p14="http://schemas.microsoft.com/office/powerpoint/2010/main" val="356234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68065-5791-4343-8216-3B6283309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448" y="152400"/>
            <a:ext cx="8596668" cy="1320800"/>
          </a:xfrm>
        </p:spPr>
        <p:txBody>
          <a:bodyPr/>
          <a:lstStyle/>
          <a:p>
            <a:r>
              <a:rPr lang="en-US" dirty="0"/>
              <a:t>High School Opportunities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0B5D9A-394F-094F-A1AB-CD904E071141}"/>
              </a:ext>
            </a:extLst>
          </p:cNvPr>
          <p:cNvSpPr txBox="1"/>
          <p:nvPr/>
        </p:nvSpPr>
        <p:spPr>
          <a:xfrm>
            <a:off x="666448" y="812800"/>
            <a:ext cx="683622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/>
              <a:t>27 Juniors and Seniors in Dual Credit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/>
              <a:t>26 Juniors and Seniors in Area Technology Center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/>
              <a:t>14 Juniors and Seniors in Career Technology Education (Logistics, Health Care, IT at Gateway)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/>
              <a:t>3 Seniors at Skilled Trade program at Newport High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/>
              <a:t>1 Sophomore ROTC student at Scott High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/>
              <a:t>1 Junior at Gatton Academy (Youth Scholars Academy)</a:t>
            </a:r>
          </a:p>
        </p:txBody>
      </p:sp>
    </p:spTree>
    <p:extLst>
      <p:ext uri="{BB962C8B-B14F-4D97-AF65-F5344CB8AC3E}">
        <p14:creationId xmlns:p14="http://schemas.microsoft.com/office/powerpoint/2010/main" val="300901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D6A8-08B7-4440-8B3E-F6DD96134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2371"/>
          </a:xfrm>
        </p:spPr>
        <p:txBody>
          <a:bodyPr/>
          <a:lstStyle/>
          <a:p>
            <a:r>
              <a:rPr lang="en-US" dirty="0"/>
              <a:t>Lincoln Elementary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D0B89B-0FFB-9146-977C-D9EB7891F7BE}"/>
              </a:ext>
            </a:extLst>
          </p:cNvPr>
          <p:cNvSpPr txBox="1"/>
          <p:nvPr/>
        </p:nvSpPr>
        <p:spPr>
          <a:xfrm>
            <a:off x="677334" y="1621971"/>
            <a:ext cx="732366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Five Star Preschool and Head Start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Collaboration with Reading League to develop a comprehensive reading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Reading and Math Interventionist and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Grant driven Scholastic Book Fairs that provide free books for kids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One to One learning devices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Mental Health support and trauma informed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68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35168</TotalTime>
  <Words>919</Words>
  <Application>Microsoft Macintosh PowerPoint</Application>
  <PresentationFormat>Widescreen</PresentationFormat>
  <Paragraphs>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The Mission of Dayton Independent Schools is to Inspire, Engage and Grow each  our Students.</vt:lpstr>
      <vt:lpstr>  From Academics to Athletics…  From Nutrition to Mental Health…  om Family Support to Physical Health…  Starting at Birth…well into College</vt:lpstr>
      <vt:lpstr>PowerPoint Presentation</vt:lpstr>
      <vt:lpstr>PowerPoint Presentation</vt:lpstr>
      <vt:lpstr>PowerPoint Presentation</vt:lpstr>
      <vt:lpstr>PowerPoint Presentation</vt:lpstr>
      <vt:lpstr>Student Achievement  </vt:lpstr>
      <vt:lpstr>High School Opportunities</vt:lpstr>
      <vt:lpstr>Lincoln Elementary</vt:lpstr>
      <vt:lpstr>PowerPoint Presentation</vt:lpstr>
      <vt:lpstr>The Children we Serve…                                     The Mission we Have.</vt:lpstr>
      <vt:lpstr>Challenges and Opportunities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Dayton Independent Schools</dc:title>
  <dc:creator>Brewer, Jay - Dayton Superintendent</dc:creator>
  <cp:lastModifiedBy>Brewer, Jay - Dayton Superintendent</cp:lastModifiedBy>
  <cp:revision>36</cp:revision>
  <cp:lastPrinted>2022-02-16T13:54:39Z</cp:lastPrinted>
  <dcterms:created xsi:type="dcterms:W3CDTF">2021-12-22T13:56:20Z</dcterms:created>
  <dcterms:modified xsi:type="dcterms:W3CDTF">2022-02-16T14:24:42Z</dcterms:modified>
</cp:coreProperties>
</file>