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87" r:id="rId3"/>
    <p:sldId id="257" r:id="rId4"/>
    <p:sldId id="588" r:id="rId5"/>
    <p:sldId id="589" r:id="rId6"/>
    <p:sldId id="590" r:id="rId7"/>
    <p:sldId id="59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D238-76A8-4695-949A-75E667F49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6A640-E7E4-42B5-A546-F0B1643CB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ADDA6-C003-485F-84AD-D9B28D45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72768-C320-460B-A030-24134FE0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E12A7-D485-4F0F-868F-ED34BF36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5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FF81-2C30-44DC-AA21-A5357E4D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A5CC2-CBF8-4781-AC7B-2770D66AF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333E0-975F-422B-B9EE-D9410A57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D477F-2EA3-42CE-B9DD-D6C0891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DF97-79C7-4DBB-A580-0B4EFF23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7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A3CC8-7401-47C6-B541-9C0BD913B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5BB49-46C5-4763-B783-C03E94601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16A28-84C1-4721-9243-1EEA6DD0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5F92E-BB8E-465F-B33D-3CFBFF4B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CA0FD-8BC9-42C2-817C-3A1D647A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1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CDD3-9895-40AC-8A09-B64644E5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E9139-4D40-464C-9221-C006289AC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08C5-40DE-4E90-ACE5-9E36B777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52AF-571B-4E4E-A782-A2BE93F0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5EAAD-22FA-49B5-9B8B-1A939BE4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7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D585-F5DD-413C-9C05-2443C020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A392E-E392-4517-8D81-EE63ED55A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B4A99-7771-4105-95D5-FB59FF15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BC152-577A-49D8-85B1-62F47733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395B-AF0B-4CBF-A56F-117AF559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3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37E6-7033-4EA8-A2C6-AFCE6C90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5CA1-3628-495F-B93A-764352014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5780C-1487-49D8-9874-E79DBAD89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67B8C-2439-432B-97A2-0DC5747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9C805-1488-4294-8DF8-4838BB21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8A66B-A055-4B2E-BC03-E0FBDE00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1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8951-B5FC-40AB-B420-6BE01E4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6CF06-45B7-4A30-9C00-ED0852625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2C005-D140-4D1E-A612-5B50591C1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C0EBC-AF85-45A1-ADE3-A079481E8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796D5-17D3-4D22-82B5-D98AB27D4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7FFB9-E7B8-4A8D-8D23-A1326492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6CDCF-361B-411B-B8AB-A53D5942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03A46-49F3-449D-8759-AE66F114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0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6847-A6D2-4865-9DE2-A567DCF8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08413-7ED8-4965-B905-901C169E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0C67-0321-402C-8FAA-29715FBA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B7988-6B29-49C6-A502-054761C7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6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9EFD8-A4F9-4170-AD2A-45477268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BABB6-ABAD-4825-A95E-0AF7A644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6101A-C0BA-4516-B0ED-4278C549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3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3B8F-6678-452C-9746-55D0A85A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4E8C-1606-4587-9AAF-FCA943157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949F4-9A70-4A06-BF8E-39D9A1983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E9CBF-E324-4CD3-AC56-7F60F289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44E5E-3B81-4D10-8F5F-161F07C4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926C7-3BD1-45E2-A111-0C346D8C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4481-6E78-4F90-9F2F-027A0E1F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F182DC-B1FC-4C24-BE23-159AF39F9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98A07-18D0-445B-B586-021C98AB0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0DB3E-0473-42B2-8B9C-69A179F5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A3403-0EDC-4000-9FD4-1BE7103F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127F6-38D9-458F-A263-3F8CFC91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0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6D1E2-0593-41FB-AD93-71F2A1A1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1AC55-7958-47AF-A651-36EBF89BA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9F29-4FD7-4D55-B85E-CE911916C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8C6C-05A3-4253-9EC5-36CC80B9C11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A6D0-0123-493C-AE90-37F68B0AE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B2826-E29C-4088-95B2-2F73EFC0F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EEE4-ADF3-4776-9074-3135BCD64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9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zadmin@campbellcountyky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9D1-CD73-46D4-AA02-94B0EA8CF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091" y="318800"/>
            <a:ext cx="6326909" cy="1482292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 &amp; Zoning</a:t>
            </a:r>
            <a:br>
              <a:rPr lang="en-US" dirty="0"/>
            </a:br>
            <a:r>
              <a:rPr lang="en-US" dirty="0"/>
              <a:t>Building Inspections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8DC0-B280-459A-AF7E-FEEF6BAE1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1598" y="2771620"/>
            <a:ext cx="3606205" cy="1655762"/>
          </a:xfrm>
        </p:spPr>
        <p:txBody>
          <a:bodyPr wrap="square">
            <a:no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 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Cindy Minter, Director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Kirk Hunter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Emily Woodward</a:t>
            </a:r>
          </a:p>
          <a:p>
            <a:pPr algn="l"/>
            <a:endParaRPr lang="en-US" dirty="0"/>
          </a:p>
        </p:txBody>
      </p:sp>
      <p:pic>
        <p:nvPicPr>
          <p:cNvPr id="4" name="Picture 2" descr="https://daytonky.com/wp-content/uploads/2021/11/cropped-City-of-Dayton-logo.png">
            <a:extLst>
              <a:ext uri="{FF2B5EF4-FFF2-40B4-BE49-F238E27FC236}">
                <a16:creationId xmlns:a16="http://schemas.microsoft.com/office/drawing/2014/main" id="{D81D999C-45B2-44ED-BAD2-623871E6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-19628"/>
            <a:ext cx="3239655" cy="32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65EE15-BA5F-4B5E-8CDE-B85668B0D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06" y="1801092"/>
            <a:ext cx="1908650" cy="1061042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FBA27899-6E28-4D76-8E0E-D921AEB2A704}"/>
              </a:ext>
            </a:extLst>
          </p:cNvPr>
          <p:cNvSpPr txBox="1">
            <a:spLocks/>
          </p:cNvSpPr>
          <p:nvPr/>
        </p:nvSpPr>
        <p:spPr>
          <a:xfrm>
            <a:off x="7557803" y="2771620"/>
            <a:ext cx="4280906" cy="16557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 Inspection 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Rodgers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Jessica Bolton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Donnie Wright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Chuck Bixler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 Meeks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485E0E-D9C2-47E2-9FB5-FD587087D3BE}"/>
              </a:ext>
            </a:extLst>
          </p:cNvPr>
          <p:cNvSpPr txBox="1"/>
          <p:nvPr/>
        </p:nvSpPr>
        <p:spPr>
          <a:xfrm>
            <a:off x="1268361" y="5014452"/>
            <a:ext cx="592885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31875" indent="-1031875"/>
            <a:r>
              <a:rPr lang="en-US" sz="2400" dirty="0"/>
              <a:t>Phone: 	859-292-3880</a:t>
            </a:r>
          </a:p>
          <a:p>
            <a:pPr marL="1031875" indent="-1031875"/>
            <a:r>
              <a:rPr lang="en-US" sz="2400" dirty="0"/>
              <a:t>Email: 	</a:t>
            </a:r>
            <a:r>
              <a:rPr lang="en-US" sz="2400" dirty="0">
                <a:hlinkClick r:id="rId4"/>
              </a:rPr>
              <a:t>pzadmin@campbellcountyky.gov</a:t>
            </a:r>
            <a:endParaRPr lang="en-US" sz="2400" dirty="0"/>
          </a:p>
          <a:p>
            <a:pPr marL="1031875" indent="-1031875"/>
            <a:r>
              <a:rPr lang="en-US" sz="2400" dirty="0"/>
              <a:t>Visit: 	1098 Monmouth Street, Suite 343</a:t>
            </a:r>
          </a:p>
          <a:p>
            <a:pPr marL="1031875" indent="-1031875"/>
            <a:r>
              <a:rPr lang="en-US" sz="2400" dirty="0"/>
              <a:t>	Newport KY 41071</a:t>
            </a:r>
          </a:p>
        </p:txBody>
      </p:sp>
    </p:spTree>
    <p:extLst>
      <p:ext uri="{BB962C8B-B14F-4D97-AF65-F5344CB8AC3E}">
        <p14:creationId xmlns:p14="http://schemas.microsoft.com/office/powerpoint/2010/main" val="418544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59EA-0447-4471-A385-E64FE2F00330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https://daytonky.com/wp-content/uploads/2021/11/cropped-City-of-Dayton-logo.png">
            <a:extLst>
              <a:ext uri="{FF2B5EF4-FFF2-40B4-BE49-F238E27FC236}">
                <a16:creationId xmlns:a16="http://schemas.microsoft.com/office/drawing/2014/main" id="{46F01602-3AF0-475B-9622-56D95790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708353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4348C-9AF1-43E4-9896-00F33F7496E8}"/>
              </a:ext>
            </a:extLst>
          </p:cNvPr>
          <p:cNvSpPr/>
          <p:nvPr/>
        </p:nvSpPr>
        <p:spPr>
          <a:xfrm>
            <a:off x="5388394" y="16746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Charles “Chuck” Peters, Chair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Kells Barrett, Vice Chair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Sandy Trutschel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Jerry Huntley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Roy Newman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Bob Schrage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90600B-3BB5-497D-BAE8-2F108450A996}"/>
              </a:ext>
            </a:extLst>
          </p:cNvPr>
          <p:cNvSpPr txBox="1">
            <a:spLocks/>
          </p:cNvSpPr>
          <p:nvPr/>
        </p:nvSpPr>
        <p:spPr>
          <a:xfrm>
            <a:off x="4796047" y="73400"/>
            <a:ext cx="7280695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467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Planning &amp; Zoning Commission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C42992-91CC-4D78-9CD6-254D5DD2728A}"/>
              </a:ext>
            </a:extLst>
          </p:cNvPr>
          <p:cNvSpPr txBox="1">
            <a:spLocks/>
          </p:cNvSpPr>
          <p:nvPr/>
        </p:nvSpPr>
        <p:spPr>
          <a:xfrm>
            <a:off x="4796047" y="2737659"/>
            <a:ext cx="7280695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467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Board of Adjustments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D885F-DCAF-4F79-A0E6-79B6F0021F5E}"/>
              </a:ext>
            </a:extLst>
          </p:cNvPr>
          <p:cNvSpPr/>
          <p:nvPr/>
        </p:nvSpPr>
        <p:spPr>
          <a:xfrm>
            <a:off x="5388394" y="434116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Don Lynn, Chair</a:t>
            </a:r>
          </a:p>
          <a:p>
            <a:pPr algn="ctr"/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Michael Carr</a:t>
            </a:r>
          </a:p>
          <a:p>
            <a:pPr algn="ctr"/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Bob Crittendon</a:t>
            </a:r>
          </a:p>
          <a:p>
            <a:pPr algn="ctr"/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Edith Mariani</a:t>
            </a:r>
          </a:p>
          <a:p>
            <a:pPr algn="ctr"/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Fran Wetterich</a:t>
            </a:r>
          </a:p>
        </p:txBody>
      </p:sp>
    </p:spTree>
    <p:extLst>
      <p:ext uri="{BB962C8B-B14F-4D97-AF65-F5344CB8AC3E}">
        <p14:creationId xmlns:p14="http://schemas.microsoft.com/office/powerpoint/2010/main" val="356120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C9E59C-BC01-465C-8D36-1D0919B0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739" y="308801"/>
            <a:ext cx="7185196" cy="795562"/>
          </a:xfrm>
        </p:spPr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</a:pPr>
            <a:r>
              <a:rPr lang="en-US" sz="4000" b="1" spc="-65" dirty="0">
                <a:solidFill>
                  <a:srgbClr val="8F4221"/>
                </a:solidFill>
                <a:latin typeface="Calibri Light"/>
                <a:ea typeface="+mn-ea"/>
                <a:cs typeface="Calibri Light"/>
              </a:rPr>
              <a:t>Zoning Planned Administrative Updates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C8938A-2AC4-42B7-A89D-3E895A3A2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497" y="1049229"/>
            <a:ext cx="7984503" cy="4990730"/>
          </a:xfrm>
        </p:spPr>
        <p:txBody>
          <a:bodyPr>
            <a:normAutofit fontScale="70000" lnSpcReduction="20000"/>
          </a:bodyPr>
          <a:lstStyle/>
          <a:p>
            <a:pPr marL="461963" indent="-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spc="-5" dirty="0">
                <a:solidFill>
                  <a:srgbClr val="00B050"/>
                </a:solidFill>
                <a:latin typeface="Wingdings"/>
                <a:cs typeface="Wingdings"/>
              </a:rPr>
              <a:t>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e</a:t>
            </a:r>
            <a:r>
              <a:rPr lang="en-US" dirty="0">
                <a:solidFill>
                  <a:srgbClr val="3F3F3F"/>
                </a:solidFill>
                <a:cs typeface="Calibri"/>
              </a:rPr>
              <a:t>l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a</a:t>
            </a:r>
            <a:r>
              <a:rPr lang="en-US" dirty="0">
                <a:solidFill>
                  <a:srgbClr val="3F3F3F"/>
                </a:solidFill>
                <a:cs typeface="Calibri"/>
              </a:rPr>
              <a:t>x</a:t>
            </a:r>
            <a:r>
              <a:rPr lang="en-US" spc="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Ou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t</a:t>
            </a:r>
            <a:r>
              <a:rPr lang="en-US" dirty="0">
                <a:solidFill>
                  <a:srgbClr val="3F3F3F"/>
                </a:solidFill>
                <a:cs typeface="Calibri"/>
              </a:rPr>
              <a:t>door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Dining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95" dirty="0">
                <a:solidFill>
                  <a:srgbClr val="3F3F3F"/>
                </a:solidFill>
                <a:cs typeface="Calibri"/>
              </a:rPr>
              <a:t>T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e</a:t>
            </a:r>
            <a:r>
              <a:rPr lang="en-US" dirty="0">
                <a:solidFill>
                  <a:srgbClr val="3F3F3F"/>
                </a:solidFill>
                <a:cs typeface="Calibri"/>
              </a:rPr>
              <a:t>xt</a:t>
            </a:r>
            <a:r>
              <a:rPr lang="en-US" spc="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– July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2021</a:t>
            </a:r>
            <a:endParaRPr lang="en-US" dirty="0">
              <a:cs typeface="Calibri"/>
            </a:endParaRP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spc="-5" dirty="0">
                <a:solidFill>
                  <a:srgbClr val="00B050"/>
                </a:solidFill>
                <a:latin typeface="Wingdings"/>
                <a:cs typeface="Wingdings"/>
              </a:rPr>
              <a:t></a:t>
            </a:r>
            <a:r>
              <a:rPr lang="en-US" dirty="0">
                <a:solidFill>
                  <a:srgbClr val="3F3F3F"/>
                </a:solidFill>
                <a:cs typeface="Calibri"/>
              </a:rPr>
              <a:t>Add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Mobile 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F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ood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50" dirty="0">
                <a:solidFill>
                  <a:srgbClr val="3F3F3F"/>
                </a:solidFill>
                <a:cs typeface="Calibri"/>
              </a:rPr>
              <a:t>V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ending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– July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2021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spc="-5" dirty="0">
                <a:solidFill>
                  <a:srgbClr val="00B050"/>
                </a:solidFill>
                <a:latin typeface="Wingdings"/>
              </a:rPr>
              <a:t>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Expand CBD east to Main Street (from Comprehensive Plan) – January 2022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spc="-5" dirty="0">
                <a:solidFill>
                  <a:srgbClr val="00B050"/>
                </a:solidFill>
                <a:latin typeface="Wingdings"/>
              </a:rPr>
              <a:t></a:t>
            </a:r>
            <a:r>
              <a:rPr lang="en-US" dirty="0">
                <a:solidFill>
                  <a:srgbClr val="3F3F3F"/>
                </a:solidFill>
                <a:cs typeface="Calibri"/>
              </a:rPr>
              <a:t>Adju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s</a:t>
            </a:r>
            <a:r>
              <a:rPr lang="en-US" dirty="0">
                <a:solidFill>
                  <a:srgbClr val="3F3F3F"/>
                </a:solidFill>
                <a:cs typeface="Calibri"/>
              </a:rPr>
              <a:t>t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I</a:t>
            </a:r>
            <a:r>
              <a:rPr lang="en-US" dirty="0">
                <a:solidFill>
                  <a:srgbClr val="3F3F3F"/>
                </a:solidFill>
                <a:cs typeface="Calibri"/>
              </a:rPr>
              <a:t>‐1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Z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one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and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moderni</a:t>
            </a:r>
            <a:r>
              <a:rPr lang="en-US" spc="-25" dirty="0">
                <a:solidFill>
                  <a:srgbClr val="3F3F3F"/>
                </a:solidFill>
                <a:cs typeface="Calibri"/>
              </a:rPr>
              <a:t>z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 I‐1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t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e</a:t>
            </a:r>
            <a:r>
              <a:rPr lang="en-US" dirty="0">
                <a:solidFill>
                  <a:srgbClr val="3F3F3F"/>
                </a:solidFill>
                <a:cs typeface="Calibri"/>
              </a:rPr>
              <a:t>xt – January 2022</a:t>
            </a:r>
          </a:p>
          <a:p>
            <a:pPr marL="461963" indent="-461963">
              <a:lnSpc>
                <a:spcPct val="100000"/>
              </a:lnSpc>
              <a:spcBef>
                <a:spcPts val="725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dirty="0">
                <a:solidFill>
                  <a:srgbClr val="E48412"/>
                </a:solidFill>
                <a:latin typeface="Wingdings"/>
                <a:cs typeface="Wingdings"/>
              </a:rPr>
              <a:t>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Modi</a:t>
            </a:r>
            <a:r>
              <a:rPr lang="en-US" spc="5" dirty="0">
                <a:solidFill>
                  <a:srgbClr val="3F3F3F"/>
                </a:solidFill>
                <a:cs typeface="Calibri"/>
              </a:rPr>
              <a:t>f</a:t>
            </a:r>
            <a:r>
              <a:rPr lang="en-US" dirty="0">
                <a:solidFill>
                  <a:srgbClr val="3F3F3F"/>
                </a:solidFill>
                <a:cs typeface="Calibri"/>
              </a:rPr>
              <a:t>y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a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v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e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dirty="0">
                <a:solidFill>
                  <a:srgbClr val="3F3F3F"/>
                </a:solidFill>
                <a:cs typeface="Calibri"/>
              </a:rPr>
              <a:t>a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g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condition</a:t>
            </a:r>
            <a:r>
              <a:rPr lang="en-US" dirty="0">
                <a:solidFill>
                  <a:srgbClr val="3F3F3F"/>
                </a:solidFill>
                <a:cs typeface="Calibri"/>
              </a:rPr>
              <a:t>s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 t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assi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s</a:t>
            </a:r>
            <a:r>
              <a:rPr lang="en-US" dirty="0">
                <a:solidFill>
                  <a:srgbClr val="3F3F3F"/>
                </a:solidFill>
                <a:cs typeface="Calibri"/>
              </a:rPr>
              <a:t>t</a:t>
            </a:r>
            <a:r>
              <a:rPr lang="en-US" spc="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wit</a:t>
            </a:r>
            <a:r>
              <a:rPr lang="en-US" dirty="0">
                <a:solidFill>
                  <a:srgbClr val="3F3F3F"/>
                </a:solidFill>
                <a:cs typeface="Calibri"/>
              </a:rPr>
              <a:t>h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infil</a:t>
            </a:r>
            <a:r>
              <a:rPr lang="en-US" dirty="0">
                <a:solidFill>
                  <a:srgbClr val="3F3F3F"/>
                </a:solidFill>
                <a:cs typeface="Calibri"/>
              </a:rPr>
              <a:t>l</a:t>
            </a:r>
            <a:r>
              <a:rPr lang="en-US" spc="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de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v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elopme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n</a:t>
            </a:r>
            <a:r>
              <a:rPr lang="en-US" dirty="0">
                <a:solidFill>
                  <a:srgbClr val="3F3F3F"/>
                </a:solidFill>
                <a:cs typeface="Calibri"/>
              </a:rPr>
              <a:t>t – ONGOING</a:t>
            </a:r>
          </a:p>
          <a:p>
            <a:pPr marL="0" indent="0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dirty="0">
                <a:solidFill>
                  <a:srgbClr val="E48412"/>
                </a:solidFill>
                <a:latin typeface="Wingdings"/>
                <a:cs typeface="Wingdings"/>
              </a:rPr>
              <a:t>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Modi</a:t>
            </a:r>
            <a:r>
              <a:rPr lang="en-US" spc="5" dirty="0">
                <a:solidFill>
                  <a:srgbClr val="3F3F3F"/>
                </a:solidFill>
                <a:cs typeface="Calibri"/>
              </a:rPr>
              <a:t>f</a:t>
            </a:r>
            <a:r>
              <a:rPr lang="en-US" dirty="0">
                <a:solidFill>
                  <a:srgbClr val="3F3F3F"/>
                </a:solidFill>
                <a:cs typeface="Calibri"/>
              </a:rPr>
              <a:t>y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condition</a:t>
            </a:r>
            <a:r>
              <a:rPr lang="en-US" dirty="0">
                <a:solidFill>
                  <a:srgbClr val="3F3F3F"/>
                </a:solidFill>
                <a:cs typeface="Calibri"/>
              </a:rPr>
              <a:t>s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 to encourage adaptive reuse of large historic structures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– ONGOING</a:t>
            </a:r>
          </a:p>
          <a:p>
            <a:pPr marL="0" indent="0">
              <a:lnSpc>
                <a:spcPct val="100000"/>
              </a:lnSpc>
              <a:spcBef>
                <a:spcPts val="340"/>
              </a:spcBef>
              <a:buNone/>
            </a:pPr>
            <a:endParaRPr lang="en-US" spc="-15" dirty="0">
              <a:solidFill>
                <a:srgbClr val="3F3F3F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dirty="0">
                <a:solidFill>
                  <a:srgbClr val="E48412"/>
                </a:solidFill>
                <a:latin typeface="Wingdings"/>
                <a:cs typeface="Wingdings"/>
              </a:rPr>
              <a:t></a:t>
            </a:r>
            <a:r>
              <a:rPr lang="en-US" spc="-25" dirty="0">
                <a:solidFill>
                  <a:srgbClr val="3F3F3F"/>
                </a:solidFill>
                <a:cs typeface="Calibri"/>
              </a:rPr>
              <a:t>E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v</a:t>
            </a:r>
            <a:r>
              <a:rPr lang="en-US" dirty="0">
                <a:solidFill>
                  <a:srgbClr val="3F3F3F"/>
                </a:solidFill>
                <a:cs typeface="Calibri"/>
              </a:rPr>
              <a:t>alu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at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 </a:t>
            </a:r>
            <a:r>
              <a:rPr lang="en-US" spc="-25" dirty="0">
                <a:solidFill>
                  <a:srgbClr val="3F3F3F"/>
                </a:solidFill>
                <a:cs typeface="Calibri"/>
              </a:rPr>
              <a:t>z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ones along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6</a:t>
            </a:r>
            <a:r>
              <a:rPr lang="en-US" sz="2400" spc="-7" baseline="25641" dirty="0">
                <a:solidFill>
                  <a:srgbClr val="3F3F3F"/>
                </a:solidFill>
                <a:cs typeface="Calibri"/>
              </a:rPr>
              <a:t>t</a:t>
            </a:r>
            <a:r>
              <a:rPr lang="en-US" sz="2400" spc="7" baseline="25641" dirty="0">
                <a:solidFill>
                  <a:srgbClr val="3F3F3F"/>
                </a:solidFill>
                <a:cs typeface="Calibri"/>
              </a:rPr>
              <a:t>h</a:t>
            </a:r>
            <a:r>
              <a:rPr lang="en-US" sz="2400" baseline="25641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z="2400" spc="-104" baseline="25641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A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v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 f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om Er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w</a:t>
            </a:r>
            <a:r>
              <a:rPr lang="en-US" dirty="0">
                <a:solidFill>
                  <a:srgbClr val="3F3F3F"/>
                </a:solidFill>
                <a:cs typeface="Calibri"/>
              </a:rPr>
              <a:t>in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95" dirty="0">
                <a:solidFill>
                  <a:srgbClr val="3F3F3F"/>
                </a:solidFill>
                <a:cs typeface="Calibri"/>
              </a:rPr>
              <a:t>T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er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dirty="0">
                <a:solidFill>
                  <a:srgbClr val="3F3F3F"/>
                </a:solidFill>
                <a:cs typeface="Calibri"/>
              </a:rPr>
              <a:t>ace</a:t>
            </a:r>
            <a:r>
              <a:rPr lang="en-US" spc="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t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 </a:t>
            </a:r>
            <a:r>
              <a:rPr lang="en-US" spc="-35" dirty="0">
                <a:solidFill>
                  <a:srgbClr val="3F3F3F"/>
                </a:solidFill>
                <a:cs typeface="Calibri"/>
              </a:rPr>
              <a:t>O’Fallon</a:t>
            </a: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335"/>
              </a:spcBef>
              <a:buNone/>
            </a:pPr>
            <a:r>
              <a:rPr lang="en-US" dirty="0">
                <a:solidFill>
                  <a:srgbClr val="E48412"/>
                </a:solidFill>
                <a:latin typeface="Wingdings"/>
                <a:cs typeface="Wingdings"/>
              </a:rPr>
              <a:t></a:t>
            </a:r>
            <a:r>
              <a:rPr lang="en-US" dirty="0">
                <a:solidFill>
                  <a:srgbClr val="3F3F3F"/>
                </a:solidFill>
                <a:cs typeface="Calibri"/>
              </a:rPr>
              <a:t>Upd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at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 Sign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dirty="0">
                <a:solidFill>
                  <a:srgbClr val="3F3F3F"/>
                </a:solidFill>
                <a:cs typeface="Calibri"/>
              </a:rPr>
              <a:t>dinance</a:t>
            </a: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dirty="0">
                <a:solidFill>
                  <a:srgbClr val="E48412"/>
                </a:solidFill>
                <a:latin typeface="Wingdings"/>
                <a:cs typeface="Wingdings"/>
              </a:rPr>
              <a:t></a:t>
            </a:r>
            <a:r>
              <a:rPr lang="en-US" dirty="0">
                <a:solidFill>
                  <a:srgbClr val="3F3F3F"/>
                </a:solidFill>
                <a:cs typeface="Calibri"/>
              </a:rPr>
              <a:t>Upd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at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Flood 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Z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one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P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t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ection</a:t>
            </a:r>
            <a:r>
              <a:rPr lang="en-US" spc="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O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dirty="0">
                <a:solidFill>
                  <a:srgbClr val="3F3F3F"/>
                </a:solidFill>
                <a:cs typeface="Calibri"/>
              </a:rPr>
              <a:t>dinance</a:t>
            </a: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dirty="0">
                <a:solidFill>
                  <a:srgbClr val="E48412"/>
                </a:solidFill>
                <a:latin typeface="Wingdings"/>
                <a:cs typeface="Wingdings"/>
              </a:rPr>
              <a:t>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e</a:t>
            </a:r>
            <a:r>
              <a:rPr lang="en-US" dirty="0">
                <a:solidFill>
                  <a:srgbClr val="3F3F3F"/>
                </a:solidFill>
                <a:cs typeface="Calibri"/>
              </a:rPr>
              <a:t>m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o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v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 Phased CBD</a:t>
            </a:r>
            <a:r>
              <a:rPr lang="en-US" spc="-10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along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dirty="0">
                <a:solidFill>
                  <a:srgbClr val="3F3F3F"/>
                </a:solidFill>
                <a:cs typeface="Calibri"/>
              </a:rPr>
              <a:t>Fifth 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A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v</a:t>
            </a:r>
            <a:r>
              <a:rPr lang="en-US" dirty="0">
                <a:solidFill>
                  <a:srgbClr val="3F3F3F"/>
                </a:solidFill>
                <a:cs typeface="Calibri"/>
              </a:rPr>
              <a:t>e</a:t>
            </a: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335"/>
              </a:spcBef>
              <a:buNone/>
            </a:pPr>
            <a:r>
              <a:rPr lang="en-US" dirty="0">
                <a:solidFill>
                  <a:srgbClr val="E48412"/>
                </a:solidFill>
                <a:latin typeface="Wingdings"/>
                <a:cs typeface="Wingdings"/>
              </a:rPr>
              <a:t>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Add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es</a:t>
            </a:r>
            <a:r>
              <a:rPr lang="en-US" dirty="0">
                <a:solidFill>
                  <a:srgbClr val="3F3F3F"/>
                </a:solidFill>
                <a:cs typeface="Calibri"/>
              </a:rPr>
              <a:t>s 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Short‐</a:t>
            </a:r>
            <a:r>
              <a:rPr lang="en-US" spc="-95" dirty="0">
                <a:solidFill>
                  <a:srgbClr val="3F3F3F"/>
                </a:solidFill>
                <a:cs typeface="Calibri"/>
              </a:rPr>
              <a:t>T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er</a:t>
            </a:r>
            <a:r>
              <a:rPr lang="en-US" dirty="0">
                <a:solidFill>
                  <a:srgbClr val="3F3F3F"/>
                </a:solidFill>
                <a:cs typeface="Calibri"/>
              </a:rPr>
              <a:t>m</a:t>
            </a:r>
            <a:r>
              <a:rPr lang="en-US" spc="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e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nt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als</a:t>
            </a: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dirty="0">
                <a:solidFill>
                  <a:srgbClr val="E48412"/>
                </a:solidFill>
                <a:latin typeface="Wingdings"/>
                <a:cs typeface="Wingdings"/>
              </a:rPr>
              <a:t>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Subdivisio</a:t>
            </a:r>
            <a:r>
              <a:rPr lang="en-US" dirty="0">
                <a:solidFill>
                  <a:srgbClr val="3F3F3F"/>
                </a:solidFill>
                <a:cs typeface="Calibri"/>
              </a:rPr>
              <a:t>n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 </a:t>
            </a:r>
            <a:r>
              <a:rPr lang="en-US" spc="-20" dirty="0">
                <a:solidFill>
                  <a:srgbClr val="3F3F3F"/>
                </a:solidFill>
                <a:cs typeface="Calibri"/>
              </a:rPr>
              <a:t>R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egul</a:t>
            </a:r>
            <a:r>
              <a:rPr lang="en-US" spc="-15" dirty="0">
                <a:solidFill>
                  <a:srgbClr val="3F3F3F"/>
                </a:solidFill>
                <a:cs typeface="Calibri"/>
              </a:rPr>
              <a:t>a</a:t>
            </a:r>
            <a:r>
              <a:rPr lang="en-US" spc="-5" dirty="0">
                <a:solidFill>
                  <a:srgbClr val="3F3F3F"/>
                </a:solidFill>
                <a:cs typeface="Calibri"/>
              </a:rPr>
              <a:t>tions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C8C34D-B296-4F51-A4CA-DC46C722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1165">
            <a:off x="130573" y="1560616"/>
            <a:ext cx="3730193" cy="290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32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AC5BA-EFCC-4358-8CE0-2CDF155751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44877">
            <a:off x="938908" y="1823994"/>
            <a:ext cx="10517821" cy="4141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1BCDC0-7981-4527-8583-884D02B6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Permits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(new Construction and Renovations)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7ECA7E-BBC8-461F-B658-B6E4E150D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047142"/>
              </p:ext>
            </p:extLst>
          </p:nvPr>
        </p:nvGraphicFramePr>
        <p:xfrm>
          <a:off x="838200" y="1816198"/>
          <a:ext cx="367645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338">
                  <a:extLst>
                    <a:ext uri="{9D8B030D-6E8A-4147-A177-3AD203B41FA5}">
                      <a16:colId xmlns:a16="http://schemas.microsoft.com/office/drawing/2014/main" val="2627865711"/>
                    </a:ext>
                  </a:extLst>
                </a:gridCol>
                <a:gridCol w="2432115">
                  <a:extLst>
                    <a:ext uri="{9D8B030D-6E8A-4147-A177-3AD203B41FA5}">
                      <a16:colId xmlns:a16="http://schemas.microsoft.com/office/drawing/2014/main" val="2031677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Permit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Estimated Construction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0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$38,042,336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6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 3,055,870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3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$10,515,075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404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 2,168,107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11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805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14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C0DF-C017-4508-8779-5C1DACDB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334" y="365125"/>
            <a:ext cx="3991466" cy="1325563"/>
          </a:xfrm>
        </p:spPr>
        <p:txBody>
          <a:bodyPr/>
          <a:lstStyle/>
          <a:p>
            <a:r>
              <a:rPr lang="en-US" dirty="0"/>
              <a:t>Goals for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61D0-07EC-4E26-A759-E7D2EAEA6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Driven Planning and Zoning Updates</a:t>
            </a:r>
          </a:p>
          <a:p>
            <a:r>
              <a:rPr lang="en-US" dirty="0"/>
              <a:t>Quality Investments in Dayton for Housing and Commercial Properties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FDC72F-6CFD-48EA-9CF4-A84B8901E98C}"/>
              </a:ext>
            </a:extLst>
          </p:cNvPr>
          <p:cNvSpPr txBox="1">
            <a:spLocks/>
          </p:cNvSpPr>
          <p:nvPr/>
        </p:nvSpPr>
        <p:spPr>
          <a:xfrm>
            <a:off x="838201" y="318800"/>
            <a:ext cx="9829800" cy="1482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467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Planning &amp; Zoning</a:t>
            </a:r>
            <a:br>
              <a:rPr lang="en-US" sz="3467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467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Building Inspections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D4E07-2654-46C2-B275-341535918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3" t="10500" r="16476" b="17206"/>
          <a:stretch/>
        </p:blipFill>
        <p:spPr>
          <a:xfrm>
            <a:off x="424205" y="2960016"/>
            <a:ext cx="4271685" cy="3351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C9BC1-6176-46DB-8B3A-EF1985681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74" y="2960016"/>
            <a:ext cx="3345187" cy="2696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9CF8D-0378-410D-A1DA-CB7CE7CCDC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5"/>
          <a:stretch/>
        </p:blipFill>
        <p:spPr>
          <a:xfrm>
            <a:off x="8210645" y="2960016"/>
            <a:ext cx="2206276" cy="26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4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71B328-F1A9-4B1E-A9C9-DA98F01B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58" y="4398656"/>
            <a:ext cx="5408015" cy="2256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27F83-C454-4D7B-B4A7-433715F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Investments in Manhattan Harbour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F34F0-FDAF-4282-8AD3-A2C003A63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942" y="1215308"/>
            <a:ext cx="4479122" cy="2876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0B5D7-DA9F-463F-8D86-15C2C873D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61" y="2277145"/>
            <a:ext cx="5986020" cy="2880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BE9785-C5FC-4717-850A-C472D8AEB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76" y="1387829"/>
            <a:ext cx="2407443" cy="27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F533-9D7A-47B5-83EF-7B546410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Reinvestment in Industrial Park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4F700-1D4A-489E-84D6-13E96E39B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43" y="1825625"/>
            <a:ext cx="84772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265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Theme</vt:lpstr>
      <vt:lpstr>Planning &amp; Zoning Building Inspections</vt:lpstr>
      <vt:lpstr>PowerPoint Presentation</vt:lpstr>
      <vt:lpstr>Zoning Planned Administrative Updates</vt:lpstr>
      <vt:lpstr>Building Permits (new Construction and Renovations)</vt:lpstr>
      <vt:lpstr>Goals for 2022</vt:lpstr>
      <vt:lpstr>Continued Investments in Manhattan Harbour</vt:lpstr>
      <vt:lpstr>Reinvestment in Industrial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Minter, Cindy</dc:creator>
  <cp:lastModifiedBy>Minter, Cindy</cp:lastModifiedBy>
  <cp:revision>26</cp:revision>
  <cp:lastPrinted>2022-02-01T20:55:21Z</cp:lastPrinted>
  <dcterms:created xsi:type="dcterms:W3CDTF">2021-09-16T20:10:15Z</dcterms:created>
  <dcterms:modified xsi:type="dcterms:W3CDTF">2022-02-01T20:57:57Z</dcterms:modified>
</cp:coreProperties>
</file>